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2" r:id="rId2"/>
    <p:sldId id="257" r:id="rId3"/>
    <p:sldId id="258" r:id="rId4"/>
    <p:sldId id="260" r:id="rId5"/>
    <p:sldId id="263" r:id="rId6"/>
    <p:sldId id="264" r:id="rId7"/>
    <p:sldId id="269" r:id="rId8"/>
    <p:sldId id="266" r:id="rId9"/>
    <p:sldId id="267" r:id="rId10"/>
    <p:sldId id="268" r:id="rId11"/>
    <p:sldId id="270" r:id="rId12"/>
    <p:sldId id="271" r:id="rId13"/>
    <p:sldId id="261" r:id="rId14"/>
    <p:sldId id="265" r:id="rId15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rednji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rednji sti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/>
    <p:restoredTop sz="94646"/>
  </p:normalViewPr>
  <p:slideViewPr>
    <p:cSldViewPr snapToGrid="0">
      <p:cViewPr varScale="1">
        <p:scale>
          <a:sx n="103" d="100"/>
          <a:sy n="103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>
            <a:extLst>
              <a:ext uri="{FF2B5EF4-FFF2-40B4-BE49-F238E27FC236}">
                <a16:creationId xmlns:a16="http://schemas.microsoft.com/office/drawing/2014/main" id="{632FE8AB-8CE0-B3E2-B5D2-82C8E8FD5C2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r-H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hr-HR"/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485E9A7C-BA8B-6CFD-9A66-9238DDFB0F7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r-H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591C4D3-D8EF-3E44-88C4-57287CF576E3}" type="datetime1">
              <a:rPr lang="hr-HR"/>
              <a:pPr lvl="0"/>
              <a:t>21.01.2025.</a:t>
            </a:fld>
            <a:endParaRPr lang="hr-HR"/>
          </a:p>
        </p:txBody>
      </p:sp>
      <p:sp>
        <p:nvSpPr>
          <p:cNvPr id="4" name="Rezervirano mjesto slike slajda 3">
            <a:extLst>
              <a:ext uri="{FF2B5EF4-FFF2-40B4-BE49-F238E27FC236}">
                <a16:creationId xmlns:a16="http://schemas.microsoft.com/office/drawing/2014/main" id="{619967CE-605C-4A73-A628-24F048A140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Rezervirano mjesto bilježaka 4">
            <a:extLst>
              <a:ext uri="{FF2B5EF4-FFF2-40B4-BE49-F238E27FC236}">
                <a16:creationId xmlns:a16="http://schemas.microsoft.com/office/drawing/2014/main" id="{83A5C709-9F66-FB24-4A02-66549C281AB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FE0C7303-7D58-5569-46BA-506625805FA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r-H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29B249C6-CEA5-25C2-2E16-5E0F96EDE1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hr-H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3F9DD8C-832C-8F41-9C09-46557B4BD8C1}" type="slidenum"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2880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r-H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r-H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r-H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r-H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hr-H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1C860-81DD-84A0-9A3D-81DDCB1C598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00200" y="2386739"/>
            <a:ext cx="8991596" cy="1645920"/>
          </a:xfrm>
          <a:ln w="38103" cap="sq">
            <a:solidFill>
              <a:srgbClr val="404040"/>
            </a:solidFill>
            <a:prstDash val="solid"/>
            <a:miter/>
          </a:ln>
        </p:spPr>
        <p:txBody>
          <a:bodyPr lIns="274320" rIns="274320"/>
          <a:lstStyle>
            <a:lvl1pPr>
              <a:defRPr sz="3800"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41D2B-6588-9E56-BE3B-F519692D10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08" cy="1239889"/>
          </a:xfrm>
        </p:spPr>
        <p:txBody>
          <a:bodyPr anchorCtr="1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hr-HR"/>
              <a:t>Kliknite da biste uredili stil podnaslova matrice</a:t>
            </a:r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C090AC6-9416-B9F7-C7FD-4BB717BF74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B207CE73-E372-BE49-93C8-6FEFC1ABA8E2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E1AA7E2-F33C-B219-87DA-AC0F92CB64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06D83B9-D4C2-1B79-2BCF-16DFC0906D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BF76B8-3017-E548-87F9-D9B32235A0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29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4BAD-4425-F098-F0F6-E8F20586AEF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E5953-71AA-3147-1E83-2E77CD49CF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4B40A-B782-3C19-BCDC-8D2B90D4FF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7785F5-7F1D-8C4A-A15C-8768448CE8E2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92BF6-9E60-6FED-371E-1F0C976EAF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119B4-386A-DEB6-1935-D529E3C64A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27D8D1-A5FF-0548-9D5C-58CF14988E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8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FC1BB3-28DC-8E87-4E17-22304CE7B59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653113" y="937259"/>
            <a:ext cx="1298603" cy="498348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71315-953C-503A-AE88-8708DF0CE97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2231136" y="937259"/>
            <a:ext cx="6198489" cy="49834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0D3A1-3F0E-19E3-C28B-701682BABF2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3E06DF-1FC4-AF41-826A-E7BAD637A552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D1CD5-374E-40BD-BFB1-9A92EF29C91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400E0-BDED-834D-1AB8-986F8B59C1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94E0F2-F65E-EC41-92D4-93A547F3FB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5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23D6-734D-E7AD-50A4-2607602523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12ED7-2469-0728-1F62-F256F760771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05919F81-8230-693A-85AF-3C8F11447B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600113-F371-1C42-ADF9-664FF9B69797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F5DDB45-1AD5-0A6C-0848-8C04BAFD38E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2D3E6FE-2539-CA94-17AB-370F4FF845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03DA8B-FF74-404C-A065-26103C4422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858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bg>
      <p:bgPr>
        <a:solidFill>
          <a:srgbClr val="F6A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F1CF-3BCE-A046-F9B9-FCAE704AE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0200" y="2386739"/>
            <a:ext cx="8991596" cy="1645920"/>
          </a:xfrm>
          <a:ln w="38103" cap="sq">
            <a:solidFill>
              <a:srgbClr val="404040"/>
            </a:solidFill>
            <a:prstDash val="solid"/>
            <a:miter/>
          </a:ln>
        </p:spPr>
        <p:txBody>
          <a:bodyPr lIns="274320" rIns="274320"/>
          <a:lstStyle>
            <a:lvl1pPr>
              <a:defRPr sz="3800"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E2CA4-5ECF-87AA-BFDF-4A159FC03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5194" y="4352461"/>
            <a:ext cx="6801608" cy="1265081"/>
          </a:xfrm>
        </p:spPr>
        <p:txBody>
          <a:bodyPr anchorCtr="1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4109332F-0D14-022B-A065-D8BEF8C362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3DC94DA-7C11-0D41-8495-9F2468A4BB42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77A1DB56-1FF4-E60F-BA8D-5C145528A9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7D739A0-52D9-D0BC-91AE-9784E2D008D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2BE4F9-9211-C344-AC39-C432BAB965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8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F858-72F2-458D-2A4C-EAF18D5FC96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85F6E-AC52-3666-4995-57A1C3DF78D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1912" y="2638044"/>
            <a:ext cx="4271775" cy="31019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6BEC6-618B-98E3-0E3A-D9414772AEC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38319" y="2638044"/>
            <a:ext cx="4270248" cy="31019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9C645E66-14F9-80D5-22EE-523F17758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283B08-3964-6E4B-A7D3-75FC3F693CDA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C4C3662-BBCB-A63E-FCC6-6053DB786F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E04A529-1F13-701F-373E-0C505EE667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FE5A14-A1A8-BF41-AF15-924732F4E1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5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9DDBD0B-BEE4-4622-A344-927BE6CA87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3439" y="2313432"/>
            <a:ext cx="4270248" cy="704088"/>
          </a:xfrm>
        </p:spPr>
        <p:txBody>
          <a:bodyPr anchor="b" anchorCtr="1"/>
          <a:lstStyle>
            <a:lvl1pPr marL="0" indent="0" algn="ctr">
              <a:buNone/>
              <a:defRPr sz="1900" cap="all" spc="100">
                <a:solidFill>
                  <a:srgbClr val="6B8891"/>
                </a:solidFill>
              </a:defRPr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4AF35BE-C457-194C-89AE-5FBD747A82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583439" y="3143250"/>
            <a:ext cx="4270248" cy="25967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BCF1C29-9645-DE1A-B59F-DF77174353E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38319" y="3143250"/>
            <a:ext cx="4253487" cy="25967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367A98-DF18-4E6D-A4FF-41B985A284A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38319" y="2313432"/>
            <a:ext cx="4270248" cy="704088"/>
          </a:xfrm>
        </p:spPr>
        <p:txBody>
          <a:bodyPr anchor="b" anchorCtr="1"/>
          <a:lstStyle>
            <a:lvl1pPr marL="0" indent="0" algn="ctr">
              <a:buNone/>
              <a:defRPr sz="1900" cap="all" spc="100">
                <a:solidFill>
                  <a:srgbClr val="6B8891"/>
                </a:solidFill>
              </a:defRPr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13733A8-74B7-9E3D-E3AF-BE55503CBC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05A974-8D28-1C4A-A499-69BB19C7FD8C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E11420D-370F-00B4-0711-B13C47E8BB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F5AA3FF1-6270-1A31-B080-DD7C435ED9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A89541-9856-004F-81B2-FF5BADDC2D47}" type="slidenum">
              <a:t>‹#›</a:t>
            </a:fld>
            <a:endParaRPr lang="en-US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F3C27778-583C-52C4-EECC-FF1AB245C6F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4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6341D-B392-F2F1-A43C-89399DD580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6EACD-9418-7171-05F1-8A76EFC890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FF3391-ABA4-4343-A0E0-56319805FD00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25D5C-28A6-8B81-011E-C47361B185E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DA712-06C5-C6F2-933B-A65A1BEC17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C5F29B-BB95-BD40-9D05-50E633923E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19BCE-9A42-EC49-71A1-5C3E0C0296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597165-9BC4-C54D-96C6-75F3C2B506D5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A9A42-448F-13AA-5791-558DA520C78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ABB7F-C902-8C25-42B0-4E284E85A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EFDDDB-109B-B64B-8F6F-302098E584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8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493E491D-8070-33E3-9C23-307ADBC124AE}"/>
              </a:ext>
            </a:extLst>
          </p:cNvPr>
          <p:cNvSpPr/>
          <p:nvPr/>
        </p:nvSpPr>
        <p:spPr>
          <a:xfrm>
            <a:off x="0" y="0"/>
            <a:ext cx="6096003" cy="6858000"/>
          </a:xfrm>
          <a:prstGeom prst="rect">
            <a:avLst/>
          </a:prstGeom>
          <a:solidFill>
            <a:srgbClr val="9BAFB5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D9652-3DED-CDFB-E82A-F26EE2809F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2243827"/>
            <a:ext cx="4486659" cy="11415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E1778A-E181-BC01-9000-DB65E1602FB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36083" y="804672"/>
            <a:ext cx="4815843" cy="5248656"/>
          </a:xfrm>
        </p:spPr>
        <p:txBody>
          <a:bodyPr/>
          <a:lstStyle>
            <a:lvl1pPr>
              <a:defRPr sz="190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43180F1-AD07-14B5-90F8-30DA39B49F6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15568" y="3549920"/>
            <a:ext cx="3794760" cy="2194038"/>
          </a:xfrm>
        </p:spPr>
        <p:txBody>
          <a:bodyPr anchorCtr="1"/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755EC4AF-F102-865E-AE14-889561D4FA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71C8D7-0558-AD42-B958-50A54B855871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C005B4DA-DBFA-FA22-927A-0E0901D140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804672" y="6236208"/>
            <a:ext cx="5124800" cy="3200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8CBB56F9-6192-B6C3-F050-5339C0B137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9A3193-41D5-F74F-AD21-F7D605A9CD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6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48BA3EEE-AF89-A4AF-FF32-756A4942E850}"/>
              </a:ext>
            </a:extLst>
          </p:cNvPr>
          <p:cNvSpPr/>
          <p:nvPr/>
        </p:nvSpPr>
        <p:spPr>
          <a:xfrm>
            <a:off x="0" y="0"/>
            <a:ext cx="6096003" cy="6858000"/>
          </a:xfrm>
          <a:prstGeom prst="rect">
            <a:avLst/>
          </a:prstGeom>
          <a:solidFill>
            <a:srgbClr val="9BAFB5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28C1CA-D0F5-1C1C-425E-BF6570089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8521" y="2243827"/>
            <a:ext cx="4494998" cy="1134642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56BEA35-5A01-0A7F-6A8F-4840EC1138D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6096003" y="0"/>
            <a:ext cx="6102092" cy="6858000"/>
          </a:xfrm>
          <a:solidFill>
            <a:srgbClr val="BFBFBF"/>
          </a:solidFill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hr-HR"/>
              <a:t>Kliknite ikonu da biste dodali  sliku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452D863-D814-3FE3-18D9-F840E2AEFF8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15568" y="3549920"/>
            <a:ext cx="3794760" cy="2194038"/>
          </a:xfrm>
        </p:spPr>
        <p:txBody>
          <a:bodyPr anchorCtr="1"/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F7A74263-DE8F-9C54-9EC5-A1F636157D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</a:defRPr>
            </a:lvl1pPr>
          </a:lstStyle>
          <a:p>
            <a:pPr lvl="0"/>
            <a:fld id="{4BFE4BD8-207D-2A4C-B7F4-8EEE7B8BABCB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4605783-C6FF-D434-A90A-F852D27FFB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804672" y="6236208"/>
            <a:ext cx="5124800" cy="3200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A7E317C9-D247-10D6-D7A8-DF7AE1FA14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A6B2D1-D9CB-CF4B-BF2B-B587B6B2B6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8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9B48FB-0738-159C-290F-F9A80AA09C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4" cy="1188720"/>
          </a:xfrm>
          <a:prstGeom prst="rect">
            <a:avLst/>
          </a:prstGeom>
          <a:solidFill>
            <a:srgbClr val="FFFFFF"/>
          </a:solidFill>
          <a:ln w="31747" cap="sq">
            <a:solidFill>
              <a:srgbClr val="404040"/>
            </a:solidFill>
            <a:prstDash val="solid"/>
            <a:miter/>
          </a:ln>
        </p:spPr>
        <p:txBody>
          <a:bodyPr vert="horz" wrap="square" lIns="182880" tIns="182880" rIns="182880" bIns="182880" anchor="ctr" anchorCtr="1" compatLnSpc="1">
            <a:normAutofit/>
          </a:bodyPr>
          <a:lstStyle/>
          <a:p>
            <a:pPr lvl="0"/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8A86D-9078-0CD4-02A2-78907ECB5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4" cy="3101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B40D-25CC-C69B-8CE0-4A65517C33D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821430" y="6238814"/>
            <a:ext cx="2753743" cy="3239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defRPr>
            </a:lvl1pPr>
          </a:lstStyle>
          <a:p>
            <a:pPr lvl="0"/>
            <a:fld id="{6BDA82AA-B5A4-5B42-96D9-AD5ED54193E0}" type="datetime1">
              <a:rPr lang="en-US"/>
              <a:pPr lvl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EFBE5-78B2-F1F1-4AEF-AFBF4BCDD30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9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defRPr>
            </a:lvl1pPr>
          </a:lstStyle>
          <a:p>
            <a:pPr lvl="0"/>
            <a:r>
              <a:rPr lang="en-US"/>
              <a:t>Strukture Podataka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D7D94-D15D-8E8C-D212-6A69B45CB51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758921" y="6217920"/>
            <a:ext cx="365760" cy="365760"/>
          </a:xfrm>
          <a:prstGeom prst="rect">
            <a:avLst/>
          </a:prstGeom>
          <a:solidFill>
            <a:srgbClr val="1D1D1D">
              <a:alpha val="70000"/>
            </a:srgbClr>
          </a:solidFill>
          <a:ln>
            <a:noFill/>
          </a:ln>
        </p:spPr>
        <p:txBody>
          <a:bodyPr vert="horz" wrap="square" lIns="18288" tIns="45720" rIns="18288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defRPr>
            </a:lvl1pPr>
          </a:lstStyle>
          <a:p>
            <a:pPr lvl="0"/>
            <a:fld id="{BE39D6E5-0B92-4441-A9EB-F91560F1B94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hr-HR" sz="2800" b="0" i="0" u="none" strike="noStrike" kern="1200" cap="all" spc="200" baseline="0">
          <a:solidFill>
            <a:srgbClr val="262626"/>
          </a:solidFill>
          <a:uFillTx/>
          <a:latin typeface="Gill Sans MT"/>
        </a:defRPr>
      </a:lvl1pPr>
    </p:titleStyle>
    <p:bodyStyle>
      <a:lvl1pPr marL="228600" marR="0" lvl="0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hr-HR" sz="1800" b="0" i="0" u="none" strike="noStrike" kern="1200" cap="none" spc="0" baseline="0">
          <a:solidFill>
            <a:srgbClr val="262626"/>
          </a:solidFill>
          <a:uFillTx/>
          <a:latin typeface="Gill Sans MT"/>
        </a:defRPr>
      </a:lvl1pPr>
      <a:lvl2pPr marL="457200" marR="0" lvl="1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hr-HR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2pPr>
      <a:lvl3pPr marL="685800" marR="0" lvl="2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hr-HR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3pPr>
      <a:lvl4pPr marL="914400" marR="0" lvl="3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hr-HR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4pPr>
      <a:lvl5pPr marL="1143000" marR="0" lvl="4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hr-HR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k2MH9O4pXY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13" Type="http://schemas.openxmlformats.org/officeDocument/2006/relationships/image" Target="../media/image20.png"/><Relationship Id="rId18" Type="http://schemas.openxmlformats.org/officeDocument/2006/relationships/hyperlink" Target="https://conwaylife.appspot.com/library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gif"/><Relationship Id="rId2" Type="http://schemas.openxmlformats.org/officeDocument/2006/relationships/image" Target="../media/image9.gif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11" Type="http://schemas.openxmlformats.org/officeDocument/2006/relationships/image" Target="../media/image18.png"/><Relationship Id="rId5" Type="http://schemas.openxmlformats.org/officeDocument/2006/relationships/image" Target="../media/image12.gif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itHub - alcortesm/conway: A gif generator for the Conway game of life.">
            <a:extLst>
              <a:ext uri="{FF2B5EF4-FFF2-40B4-BE49-F238E27FC236}">
                <a16:creationId xmlns:a16="http://schemas.microsoft.com/office/drawing/2014/main" id="{F307DFC5-3390-872C-2F8A-85046B8A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59779" y="56391"/>
            <a:ext cx="6801608" cy="68016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GitHub - alcortesm/conway: A gif generator for the Conway game of life.">
            <a:extLst>
              <a:ext uri="{FF2B5EF4-FFF2-40B4-BE49-F238E27FC236}">
                <a16:creationId xmlns:a16="http://schemas.microsoft.com/office/drawing/2014/main" id="{207C9F9C-A8F5-14C9-5F01-E1020758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41829" y="477938"/>
            <a:ext cx="5694471" cy="5694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Podnaslov 2">
            <a:extLst>
              <a:ext uri="{FF2B5EF4-FFF2-40B4-BE49-F238E27FC236}">
                <a16:creationId xmlns:a16="http://schemas.microsoft.com/office/drawing/2014/main" id="{03E46FCB-4D0F-9586-31DF-4871212078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6966" y="4488304"/>
            <a:ext cx="6801608" cy="1239889"/>
          </a:xfrm>
        </p:spPr>
        <p:txBody>
          <a:bodyPr/>
          <a:lstStyle/>
          <a:p>
            <a:pPr lvl="0"/>
            <a:r>
              <a:rPr lang="hr-HR">
                <a:solidFill>
                  <a:srgbClr val="000000"/>
                </a:solidFill>
              </a:rPr>
              <a:t>ntolic00@fesb.hr</a:t>
            </a:r>
          </a:p>
        </p:txBody>
      </p:sp>
      <p:sp>
        <p:nvSpPr>
          <p:cNvPr id="5" name="TekstniOkvir 6">
            <a:extLst>
              <a:ext uri="{FF2B5EF4-FFF2-40B4-BE49-F238E27FC236}">
                <a16:creationId xmlns:a16="http://schemas.microsoft.com/office/drawing/2014/main" id="{6E8F987A-1076-2CDF-2EB2-02F0032C9900}"/>
              </a:ext>
            </a:extLst>
          </p:cNvPr>
          <p:cNvSpPr txBox="1"/>
          <p:nvPr/>
        </p:nvSpPr>
        <p:spPr>
          <a:xfrm>
            <a:off x="3538819" y="2355677"/>
            <a:ext cx="4797911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6000" b="0" i="0" u="none" strike="noStrike" kern="1200" cap="none" spc="0" baseline="0" dirty="0" err="1">
                <a:solidFill>
                  <a:srgbClr val="000000"/>
                </a:solidFill>
                <a:uFillTx/>
                <a:latin typeface="Gill Sans MT"/>
              </a:rPr>
              <a:t>Conway’s</a:t>
            </a:r>
            <a:r>
              <a:rPr lang="hr-HR" sz="6000" b="0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 Game </a:t>
            </a:r>
            <a:r>
              <a:rPr lang="hr-HR" sz="6000" b="0" i="0" u="none" strike="noStrike" kern="1200" cap="none" spc="0" baseline="0" dirty="0" err="1">
                <a:solidFill>
                  <a:srgbClr val="000000"/>
                </a:solidFill>
                <a:uFillTx/>
                <a:latin typeface="Gill Sans MT"/>
              </a:rPr>
              <a:t>of</a:t>
            </a:r>
            <a:r>
              <a:rPr lang="hr-HR" sz="6000" b="0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 Life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E43FE-C437-ABF1-EDB8-B20E72E02655}"/>
              </a:ext>
            </a:extLst>
          </p:cNvPr>
          <p:cNvSpPr txBox="1"/>
          <p:nvPr/>
        </p:nvSpPr>
        <p:spPr>
          <a:xfrm>
            <a:off x="10260195" y="617240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dirty="0">
                <a:latin typeface="Gill Sans MT" panose="020B0502020104020203" pitchFamily="34" charset="77"/>
              </a:rPr>
              <a:t>21.1.2025.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4B58F2-795D-2415-50A4-799894C2B6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572990"/>
            <a:ext cx="7729724" cy="1188720"/>
          </a:xfrm>
        </p:spPr>
        <p:txBody>
          <a:bodyPr/>
          <a:lstStyle/>
          <a:p>
            <a:pPr lvl="0"/>
            <a:r>
              <a:rPr lang="hr-HR" b="1" dirty="0"/>
              <a:t>Realizacija u programskom jeziku c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521A4BD-B28E-C74A-DECA-740F16AFEBE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29103" y="2290608"/>
            <a:ext cx="10333798" cy="3007580"/>
          </a:xfrm>
        </p:spPr>
        <p:txBody>
          <a:bodyPr/>
          <a:lstStyle/>
          <a:p>
            <a:pPr lvl="0"/>
            <a:r>
              <a:rPr lang="hr-HR" sz="2800" dirty="0"/>
              <a:t>Apstraktna struktura podatka korištena: dvostruko vezana lista </a:t>
            </a:r>
          </a:p>
        </p:txBody>
      </p:sp>
      <p:sp>
        <p:nvSpPr>
          <p:cNvPr id="4" name="Pravokutnik 5">
            <a:extLst>
              <a:ext uri="{FF2B5EF4-FFF2-40B4-BE49-F238E27FC236}">
                <a16:creationId xmlns:a16="http://schemas.microsoft.com/office/drawing/2014/main" id="{4349F5BB-5E74-47C6-C2E1-C00F6A0C0CF1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5" name="TekstniOkvir 6">
            <a:extLst>
              <a:ext uri="{FF2B5EF4-FFF2-40B4-BE49-F238E27FC236}">
                <a16:creationId xmlns:a16="http://schemas.microsoft.com/office/drawing/2014/main" id="{350581F4-2002-794F-A760-FFF6AF197424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6" name="TekstniOkvir 7">
            <a:extLst>
              <a:ext uri="{FF2B5EF4-FFF2-40B4-BE49-F238E27FC236}">
                <a16:creationId xmlns:a16="http://schemas.microsoft.com/office/drawing/2014/main" id="{C3A3580F-3B85-E1A7-443B-8B828A5D0805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dirty="0">
                <a:solidFill>
                  <a:srgbClr val="FFFFFF"/>
                </a:solidFill>
                <a:latin typeface="Gill Sans MT"/>
              </a:rPr>
              <a:t>10</a:t>
            </a:r>
            <a:endParaRPr lang="hr-HR" sz="14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</p:txBody>
      </p:sp>
      <p:pic>
        <p:nvPicPr>
          <p:cNvPr id="7" name="Picture 2" descr="Operations of Doubly Linked List with Implementation - GeeksforGeeks">
            <a:extLst>
              <a:ext uri="{FF2B5EF4-FFF2-40B4-BE49-F238E27FC236}">
                <a16:creationId xmlns:a16="http://schemas.microsoft.com/office/drawing/2014/main" id="{6E16E236-0043-C582-1C6D-F6360CB6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6414" y="3143615"/>
            <a:ext cx="8639178" cy="1771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kstniOkvir 3">
            <a:extLst>
              <a:ext uri="{FF2B5EF4-FFF2-40B4-BE49-F238E27FC236}">
                <a16:creationId xmlns:a16="http://schemas.microsoft.com/office/drawing/2014/main" id="{E4B22B1A-B4B6-D988-C3D8-45C9C0C38278}"/>
              </a:ext>
            </a:extLst>
          </p:cNvPr>
          <p:cNvSpPr txBox="1"/>
          <p:nvPr/>
        </p:nvSpPr>
        <p:spPr>
          <a:xfrm>
            <a:off x="4396288" y="4704789"/>
            <a:ext cx="339941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3.1 Slika: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Shema dvostruko vezane liste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utnik 5">
            <a:extLst>
              <a:ext uri="{FF2B5EF4-FFF2-40B4-BE49-F238E27FC236}">
                <a16:creationId xmlns:a16="http://schemas.microsoft.com/office/drawing/2014/main" id="{9AA39409-582E-71CF-E7D7-D092C6956D5D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4" name="TekstniOkvir 6">
            <a:extLst>
              <a:ext uri="{FF2B5EF4-FFF2-40B4-BE49-F238E27FC236}">
                <a16:creationId xmlns:a16="http://schemas.microsoft.com/office/drawing/2014/main" id="{3CA55C4E-06AE-FA94-1595-DC25C1AE9A22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5" name="TekstniOkvir 7">
            <a:extLst>
              <a:ext uri="{FF2B5EF4-FFF2-40B4-BE49-F238E27FC236}">
                <a16:creationId xmlns:a16="http://schemas.microsoft.com/office/drawing/2014/main" id="{B647B970-F449-AF8E-FB40-F31BF52CEE0B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dirty="0">
                <a:solidFill>
                  <a:srgbClr val="FFFFFF"/>
                </a:solidFill>
                <a:latin typeface="Gill Sans MT"/>
              </a:rPr>
              <a:t>11</a:t>
            </a:r>
            <a:endParaRPr lang="hr-HR" sz="14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</p:txBody>
      </p:sp>
      <p:graphicFrame>
        <p:nvGraphicFramePr>
          <p:cNvPr id="9" name="Tablica 9">
            <a:extLst>
              <a:ext uri="{FF2B5EF4-FFF2-40B4-BE49-F238E27FC236}">
                <a16:creationId xmlns:a16="http://schemas.microsoft.com/office/drawing/2014/main" id="{037A280B-2210-412F-B08C-38356AD5A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798700"/>
              </p:ext>
            </p:extLst>
          </p:nvPr>
        </p:nvGraphicFramePr>
        <p:xfrm>
          <a:off x="788668" y="1067592"/>
          <a:ext cx="10614660" cy="5026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07330">
                  <a:extLst>
                    <a:ext uri="{9D8B030D-6E8A-4147-A177-3AD203B41FA5}">
                      <a16:colId xmlns:a16="http://schemas.microsoft.com/office/drawing/2014/main" val="1989210961"/>
                    </a:ext>
                  </a:extLst>
                </a:gridCol>
                <a:gridCol w="5307330">
                  <a:extLst>
                    <a:ext uri="{9D8B030D-6E8A-4147-A177-3AD203B41FA5}">
                      <a16:colId xmlns:a16="http://schemas.microsoft.com/office/drawing/2014/main" val="2777509608"/>
                    </a:ext>
                  </a:extLst>
                </a:gridCol>
              </a:tblGrid>
              <a:tr h="608512">
                <a:tc>
                  <a:txBody>
                    <a:bodyPr/>
                    <a:lstStyle/>
                    <a:p>
                      <a:pPr algn="ctr"/>
                      <a:r>
                        <a:rPr lang="hr-HR" sz="2800" dirty="0">
                          <a:latin typeface="Gill Sans MT" panose="020B0502020104020203" pitchFamily="34" charset="-18"/>
                        </a:rPr>
                        <a:t>Prednosti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800" dirty="0">
                          <a:latin typeface="Gill Sans MT" panose="020B0502020104020203" pitchFamily="34" charset="-18"/>
                        </a:rPr>
                        <a:t>Mane</a:t>
                      </a:r>
                      <a:r>
                        <a:rPr lang="hr-HR" sz="3200" dirty="0">
                          <a:latin typeface="Gill Sans MT" panose="020B0502020104020203" pitchFamily="34" charset="-18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112772"/>
                  </a:ext>
                </a:extLst>
              </a:tr>
              <a:tr h="672566">
                <a:tc>
                  <a:txBody>
                    <a:bodyPr/>
                    <a:lstStyle/>
                    <a:p>
                      <a:pPr algn="ctr"/>
                      <a:r>
                        <a:rPr lang="hr-HR" sz="1800" dirty="0"/>
                        <a:t>Dinamička alokacija: pojednostavljena kontrola veličine liste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Programer mora sam voditi računa o memoriji</a:t>
                      </a:r>
                    </a:p>
                    <a:p>
                      <a:pPr algn="ctr"/>
                      <a:r>
                        <a:rPr lang="hr-HR" dirty="0"/>
                        <a:t>(</a:t>
                      </a:r>
                      <a:r>
                        <a:rPr lang="hr-HR" dirty="0" err="1"/>
                        <a:t>memory</a:t>
                      </a:r>
                      <a:r>
                        <a:rPr lang="hr-HR" dirty="0"/>
                        <a:t> </a:t>
                      </a:r>
                      <a:r>
                        <a:rPr lang="hr-HR" dirty="0" err="1"/>
                        <a:t>leaks</a:t>
                      </a:r>
                      <a:r>
                        <a:rPr lang="hr-HR" dirty="0"/>
                        <a:t> , </a:t>
                      </a:r>
                      <a:r>
                        <a:rPr lang="hr-HR" dirty="0" err="1"/>
                        <a:t>segmentation</a:t>
                      </a:r>
                      <a:r>
                        <a:rPr lang="hr-HR" dirty="0"/>
                        <a:t> </a:t>
                      </a:r>
                      <a:r>
                        <a:rPr lang="hr-HR" dirty="0" err="1"/>
                        <a:t>faults</a:t>
                      </a:r>
                      <a:r>
                        <a:rPr lang="hr-H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15227"/>
                  </a:ext>
                </a:extLst>
              </a:tr>
              <a:tr h="672566"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Pojednostavljeno dodavanje elemenata i brisanje (još jednostavnije u dvostruko vezanim listama) elemenata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Znatno kompleksnija implementacija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44094"/>
                  </a:ext>
                </a:extLst>
              </a:tr>
              <a:tr h="539589"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Efikasno korištenje memorije za </a:t>
                      </a:r>
                      <a:r>
                        <a:rPr lang="hr-HR" i="1" dirty="0" err="1"/>
                        <a:t>sparse</a:t>
                      </a:r>
                      <a:r>
                        <a:rPr lang="hr-HR" i="1" dirty="0"/>
                        <a:t> data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Sekvencijalni pristup podatcima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729436"/>
                  </a:ext>
                </a:extLst>
              </a:tr>
              <a:tr h="539589"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Veličina liste nije predodređena, pa je i fleksibilnija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Loša za nasumični pristup podatcima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909095"/>
                  </a:ext>
                </a:extLst>
              </a:tr>
              <a:tr h="539589"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Čvorovi liste su smješteni bilo gdje u memoriji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Nije naročito prijateljski nastrojeno za </a:t>
                      </a:r>
                      <a:r>
                        <a:rPr lang="hr-HR" dirty="0" err="1"/>
                        <a:t>cache</a:t>
                      </a:r>
                      <a:endParaRPr lang="hr-H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046792"/>
                  </a:ext>
                </a:extLst>
              </a:tr>
              <a:tr h="672566"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U nekim pogledima isplativije za ne tako velike količine podatka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Za velike količine podataka program znatno postaje sporiji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76427"/>
                  </a:ext>
                </a:extLst>
              </a:tr>
              <a:tr h="539589"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solidFill>
                            <a:srgbClr val="FF0000"/>
                          </a:solidFill>
                          <a:effectLst/>
                        </a:rPr>
                        <a:t>POINTERI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solidFill>
                            <a:srgbClr val="FF0000"/>
                          </a:solidFill>
                          <a:effectLst/>
                        </a:rPr>
                        <a:t>POINTERI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61562"/>
                  </a:ext>
                </a:extLst>
              </a:tr>
            </a:tbl>
          </a:graphicData>
        </a:graphic>
      </p:graphicFrame>
      <p:sp>
        <p:nvSpPr>
          <p:cNvPr id="10" name="TekstniOkvir 9">
            <a:extLst>
              <a:ext uri="{FF2B5EF4-FFF2-40B4-BE49-F238E27FC236}">
                <a16:creationId xmlns:a16="http://schemas.microsoft.com/office/drawing/2014/main" id="{27BB859F-F6E2-4258-92B8-4CBD53ADCC4A}"/>
              </a:ext>
            </a:extLst>
          </p:cNvPr>
          <p:cNvSpPr txBox="1"/>
          <p:nvPr/>
        </p:nvSpPr>
        <p:spPr>
          <a:xfrm>
            <a:off x="686620" y="386694"/>
            <a:ext cx="1125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>
                <a:latin typeface="Gill Sans MT" panose="020B0502020104020203" pitchFamily="34" charset="-18"/>
              </a:rPr>
              <a:t>3.1.2 Tablica: Usporedba korištene implementacije i tipičnih (2D </a:t>
            </a:r>
            <a:r>
              <a:rPr lang="hr-HR" b="1" dirty="0" err="1">
                <a:latin typeface="Gill Sans MT" panose="020B0502020104020203" pitchFamily="34" charset="-18"/>
              </a:rPr>
              <a:t>array</a:t>
            </a:r>
            <a:r>
              <a:rPr lang="hr-HR" b="1" dirty="0">
                <a:latin typeface="Gill Sans MT" panose="020B0502020104020203" pitchFamily="34" charset="-18"/>
              </a:rPr>
              <a:t>, </a:t>
            </a:r>
            <a:r>
              <a:rPr lang="hr-HR" b="1" dirty="0" err="1">
                <a:latin typeface="Gill Sans MT" panose="020B0502020104020203" pitchFamily="34" charset="-18"/>
              </a:rPr>
              <a:t>bitmape</a:t>
            </a:r>
            <a:r>
              <a:rPr lang="hr-HR" b="1" dirty="0">
                <a:latin typeface="Gill Sans MT" panose="020B0502020104020203" pitchFamily="34" charset="-18"/>
              </a:rPr>
              <a:t>, </a:t>
            </a:r>
            <a:r>
              <a:rPr lang="hr-HR" b="1" dirty="0" err="1">
                <a:latin typeface="Gill Sans MT" panose="020B0502020104020203" pitchFamily="34" charset="-18"/>
              </a:rPr>
              <a:t>hash</a:t>
            </a:r>
            <a:r>
              <a:rPr lang="hr-HR" b="1" dirty="0">
                <a:latin typeface="Gill Sans MT" panose="020B0502020104020203" pitchFamily="34" charset="-18"/>
              </a:rPr>
              <a:t> mape itd.)</a:t>
            </a:r>
          </a:p>
        </p:txBody>
      </p:sp>
    </p:spTree>
    <p:extLst>
      <p:ext uri="{BB962C8B-B14F-4D97-AF65-F5344CB8AC3E}">
        <p14:creationId xmlns:p14="http://schemas.microsoft.com/office/powerpoint/2010/main" val="63845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utnik 5">
            <a:extLst>
              <a:ext uri="{FF2B5EF4-FFF2-40B4-BE49-F238E27FC236}">
                <a16:creationId xmlns:a16="http://schemas.microsoft.com/office/drawing/2014/main" id="{9AA39409-582E-71CF-E7D7-D092C6956D5D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4" name="TekstniOkvir 6">
            <a:extLst>
              <a:ext uri="{FF2B5EF4-FFF2-40B4-BE49-F238E27FC236}">
                <a16:creationId xmlns:a16="http://schemas.microsoft.com/office/drawing/2014/main" id="{3CA55C4E-06AE-FA94-1595-DC25C1AE9A22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5" name="TekstniOkvir 7">
            <a:extLst>
              <a:ext uri="{FF2B5EF4-FFF2-40B4-BE49-F238E27FC236}">
                <a16:creationId xmlns:a16="http://schemas.microsoft.com/office/drawing/2014/main" id="{B647B970-F449-AF8E-FB40-F31BF52CEE0B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dirty="0">
                <a:solidFill>
                  <a:srgbClr val="FFFFFF"/>
                </a:solidFill>
                <a:latin typeface="Gill Sans MT"/>
              </a:rPr>
              <a:t>12</a:t>
            </a:r>
            <a:endParaRPr lang="hr-HR" sz="14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6" name="TekstniOkvir 9">
            <a:extLst>
              <a:ext uri="{FF2B5EF4-FFF2-40B4-BE49-F238E27FC236}">
                <a16:creationId xmlns:a16="http://schemas.microsoft.com/office/drawing/2014/main" id="{B8263634-32D4-3DCE-AB7D-CB0F9947AEA9}"/>
              </a:ext>
            </a:extLst>
          </p:cNvPr>
          <p:cNvSpPr txBox="1"/>
          <p:nvPr/>
        </p:nvSpPr>
        <p:spPr>
          <a:xfrm>
            <a:off x="4261885" y="5713997"/>
            <a:ext cx="366822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3.1.3 Slika: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Big-O Time </a:t>
            </a:r>
            <a:r>
              <a:rPr lang="hr-H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Gill Sans MT"/>
              </a:rPr>
              <a:t>Complexity</a:t>
            </a:r>
            <a:r>
              <a:rPr lang="hr-HR" sz="1800" b="1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 graf</a:t>
            </a: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966E7B81-F8FF-4B3B-8138-063618008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00" y="677698"/>
            <a:ext cx="8829396" cy="511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8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69E3E05-90AC-6C6A-D5D4-6F09F482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323798"/>
            <a:ext cx="7729724" cy="1188720"/>
          </a:xfrm>
        </p:spPr>
        <p:txBody>
          <a:bodyPr/>
          <a:lstStyle/>
          <a:p>
            <a:pPr lvl="0"/>
            <a:r>
              <a:rPr lang="hr-HR"/>
              <a:t>zaključak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1F70477-0D82-B299-0DC5-EE154C5CA7E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31131" y="1745827"/>
            <a:ext cx="7729724" cy="3101983"/>
          </a:xfrm>
        </p:spPr>
        <p:txBody>
          <a:bodyPr>
            <a:normAutofit/>
          </a:bodyPr>
          <a:lstStyle/>
          <a:p>
            <a:r>
              <a:rPr lang="hr-HR" sz="2800" dirty="0"/>
              <a:t>Primjene u raznim područjima</a:t>
            </a:r>
          </a:p>
          <a:p>
            <a:r>
              <a:rPr lang="hr-HR" sz="2800" dirty="0"/>
              <a:t>Filozofske diskusije</a:t>
            </a:r>
          </a:p>
          <a:p>
            <a:r>
              <a:rPr lang="hr-HR" sz="2800" dirty="0"/>
              <a:t>Demonstrira kako se kompleksne i nepredvidljive strukture mogu razviti iz naizgled jednostavnih       i determinističkih pravila</a:t>
            </a:r>
          </a:p>
        </p:txBody>
      </p:sp>
      <p:sp>
        <p:nvSpPr>
          <p:cNvPr id="4" name="Pravokutnik 5">
            <a:extLst>
              <a:ext uri="{FF2B5EF4-FFF2-40B4-BE49-F238E27FC236}">
                <a16:creationId xmlns:a16="http://schemas.microsoft.com/office/drawing/2014/main" id="{603C8A47-84DB-D431-F77F-5C6FBA9777C6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5" name="TekstniOkvir 6">
            <a:extLst>
              <a:ext uri="{FF2B5EF4-FFF2-40B4-BE49-F238E27FC236}">
                <a16:creationId xmlns:a16="http://schemas.microsoft.com/office/drawing/2014/main" id="{4F5A1BEF-A7F0-2887-0253-7109B3A46DC0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6" name="TekstniOkvir 7">
            <a:extLst>
              <a:ext uri="{FF2B5EF4-FFF2-40B4-BE49-F238E27FC236}">
                <a16:creationId xmlns:a16="http://schemas.microsoft.com/office/drawing/2014/main" id="{7B75A2E4-9D61-4249-4E9A-51A2882615F4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13</a:t>
            </a:r>
          </a:p>
        </p:txBody>
      </p:sp>
      <p:pic>
        <p:nvPicPr>
          <p:cNvPr id="7" name="Slika 4">
            <a:extLst>
              <a:ext uri="{FF2B5EF4-FFF2-40B4-BE49-F238E27FC236}">
                <a16:creationId xmlns:a16="http://schemas.microsoft.com/office/drawing/2014/main" id="{E595FB5A-37D3-968A-D8B6-555B3983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113" y="3296823"/>
            <a:ext cx="3001883" cy="30071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kstniOkvir 10">
            <a:extLst>
              <a:ext uri="{FF2B5EF4-FFF2-40B4-BE49-F238E27FC236}">
                <a16:creationId xmlns:a16="http://schemas.microsoft.com/office/drawing/2014/main" id="{EAB6DAE1-E1E5-2A52-DF95-DF60BD3D41BC}"/>
              </a:ext>
            </a:extLst>
          </p:cNvPr>
          <p:cNvSpPr txBox="1"/>
          <p:nvPr/>
        </p:nvSpPr>
        <p:spPr>
          <a:xfrm>
            <a:off x="3465749" y="5318816"/>
            <a:ext cx="526048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0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https://www.youtube.com/watch?v=Kk2MH9O4pXY</a:t>
            </a:r>
            <a:endParaRPr lang="hr-HR" sz="18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 dirty="0">
              <a:solidFill>
                <a:srgbClr val="000000"/>
              </a:solidFill>
              <a:uFillTx/>
              <a:latin typeface="Gill Sans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5">
            <a:extLst>
              <a:ext uri="{FF2B5EF4-FFF2-40B4-BE49-F238E27FC236}">
                <a16:creationId xmlns:a16="http://schemas.microsoft.com/office/drawing/2014/main" id="{922EA430-BCEE-9F2E-9E8E-9162E29C27DA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3" name="TekstniOkvir 6">
            <a:extLst>
              <a:ext uri="{FF2B5EF4-FFF2-40B4-BE49-F238E27FC236}">
                <a16:creationId xmlns:a16="http://schemas.microsoft.com/office/drawing/2014/main" id="{AE3F776F-6EE1-22DE-0AA6-9752527A7F99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4" name="TekstniOkvir 7">
            <a:extLst>
              <a:ext uri="{FF2B5EF4-FFF2-40B4-BE49-F238E27FC236}">
                <a16:creationId xmlns:a16="http://schemas.microsoft.com/office/drawing/2014/main" id="{5B0A1D25-1085-F241-6A5F-D919C429AA4C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 dirty="0">
                <a:solidFill>
                  <a:srgbClr val="FFFFFF"/>
                </a:solidFill>
                <a:uFillTx/>
                <a:latin typeface="Gill Sans MT"/>
              </a:rPr>
              <a:t>14</a:t>
            </a:r>
          </a:p>
        </p:txBody>
      </p:sp>
      <p:pic>
        <p:nvPicPr>
          <p:cNvPr id="6" name="Picture 5" descr="Two people in space suits pointing an object&#10;&#10;Description automatically generated">
            <a:extLst>
              <a:ext uri="{FF2B5EF4-FFF2-40B4-BE49-F238E27FC236}">
                <a16:creationId xmlns:a16="http://schemas.microsoft.com/office/drawing/2014/main" id="{BA9BF69E-45C5-9BC7-A09B-AA481155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80"/>
          <a:stretch/>
        </p:blipFill>
        <p:spPr>
          <a:xfrm>
            <a:off x="861881" y="278893"/>
            <a:ext cx="10468234" cy="5870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1">
            <a:extLst>
              <a:ext uri="{FF2B5EF4-FFF2-40B4-BE49-F238E27FC236}">
                <a16:creationId xmlns:a16="http://schemas.microsoft.com/office/drawing/2014/main" id="{96A64497-43B4-59FD-4B0E-5610352B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863" y="1301675"/>
            <a:ext cx="3610142" cy="50481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Naslov 1">
            <a:extLst>
              <a:ext uri="{FF2B5EF4-FFF2-40B4-BE49-F238E27FC236}">
                <a16:creationId xmlns:a16="http://schemas.microsoft.com/office/drawing/2014/main" id="{FFA40307-6C11-90AA-0CA7-0EF04AD5B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4635" y="128454"/>
            <a:ext cx="7729724" cy="1188720"/>
          </a:xfrm>
        </p:spPr>
        <p:txBody>
          <a:bodyPr/>
          <a:lstStyle/>
          <a:p>
            <a:pPr lvl="0"/>
            <a:r>
              <a:rPr lang="hr-HR" b="1"/>
              <a:t>Sadržaj:</a:t>
            </a:r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BEFD5234-53EB-2E48-BB8E-7303688514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92250" y="1451390"/>
            <a:ext cx="7139488" cy="3964591"/>
          </a:xfrm>
        </p:spPr>
        <p:txBody>
          <a:bodyPr/>
          <a:lstStyle/>
          <a:p>
            <a:pPr marL="0" lvl="0" indent="0">
              <a:buNone/>
            </a:pPr>
            <a:r>
              <a:rPr lang="hr-HR" sz="2800" dirty="0"/>
              <a:t>1. Korišteni alati</a:t>
            </a:r>
          </a:p>
          <a:p>
            <a:pPr marL="0" lvl="0" indent="0">
              <a:buNone/>
            </a:pPr>
            <a:r>
              <a:rPr lang="hr-HR" sz="2800" dirty="0"/>
              <a:t>2. Stanični automati</a:t>
            </a:r>
          </a:p>
          <a:p>
            <a:pPr marL="0" lvl="0" indent="0">
              <a:buNone/>
            </a:pPr>
            <a:r>
              <a:rPr lang="hr-HR" sz="2800" dirty="0"/>
              <a:t>	2.1 </a:t>
            </a:r>
            <a:r>
              <a:rPr lang="hr-HR" sz="2800" dirty="0" err="1"/>
              <a:t>Conway’s</a:t>
            </a:r>
            <a:r>
              <a:rPr lang="hr-HR" sz="2800" dirty="0"/>
              <a:t> Game </a:t>
            </a:r>
            <a:r>
              <a:rPr lang="hr-HR" sz="2800" dirty="0" err="1"/>
              <a:t>of</a:t>
            </a:r>
            <a:r>
              <a:rPr lang="hr-HR" sz="2800" dirty="0"/>
              <a:t> Life</a:t>
            </a:r>
          </a:p>
          <a:p>
            <a:pPr marL="0" lvl="0" indent="0">
              <a:buNone/>
            </a:pPr>
            <a:r>
              <a:rPr lang="hr-HR" sz="2800" dirty="0"/>
              <a:t>	2.2 Pravila igre</a:t>
            </a:r>
          </a:p>
          <a:p>
            <a:pPr marL="0" lvl="0" indent="0">
              <a:buNone/>
            </a:pPr>
            <a:r>
              <a:rPr lang="hr-HR" sz="2800" dirty="0"/>
              <a:t>	2.3 Najpoznatiji uzorci</a:t>
            </a:r>
          </a:p>
          <a:p>
            <a:pPr marL="0" lvl="0" indent="0">
              <a:buNone/>
            </a:pPr>
            <a:r>
              <a:rPr lang="hr-HR" sz="2800" dirty="0"/>
              <a:t>3. Realizacija u programskom jeziku C</a:t>
            </a:r>
          </a:p>
          <a:p>
            <a:pPr marL="0" lvl="0" indent="0">
              <a:buNone/>
            </a:pPr>
            <a:r>
              <a:rPr lang="hr-HR" sz="2800" dirty="0"/>
              <a:t>4. Zaključak</a:t>
            </a:r>
          </a:p>
        </p:txBody>
      </p:sp>
      <p:sp>
        <p:nvSpPr>
          <p:cNvPr id="5" name="Pravokutnik 5">
            <a:extLst>
              <a:ext uri="{FF2B5EF4-FFF2-40B4-BE49-F238E27FC236}">
                <a16:creationId xmlns:a16="http://schemas.microsoft.com/office/drawing/2014/main" id="{0BB4D5EB-872A-F40C-A678-BFABF905C4D4}"/>
              </a:ext>
            </a:extLst>
          </p:cNvPr>
          <p:cNvSpPr/>
          <p:nvPr/>
        </p:nvSpPr>
        <p:spPr>
          <a:xfrm>
            <a:off x="0" y="6282467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highlight>
                <a:srgbClr val="000000"/>
              </a:highlight>
              <a:uFillTx/>
              <a:latin typeface="Gill Sans MT"/>
            </a:endParaRPr>
          </a:p>
        </p:txBody>
      </p:sp>
      <p:sp>
        <p:nvSpPr>
          <p:cNvPr id="6" name="TekstniOkvir 6">
            <a:extLst>
              <a:ext uri="{FF2B5EF4-FFF2-40B4-BE49-F238E27FC236}">
                <a16:creationId xmlns:a16="http://schemas.microsoft.com/office/drawing/2014/main" id="{D02B4C3E-BC85-DA1B-0302-EE54B8AEBBC0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7" name="TekstniOkvir 7">
            <a:extLst>
              <a:ext uri="{FF2B5EF4-FFF2-40B4-BE49-F238E27FC236}">
                <a16:creationId xmlns:a16="http://schemas.microsoft.com/office/drawing/2014/main" id="{020476C5-2D66-0AE3-190D-C0249A988F39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2</a:t>
            </a:r>
          </a:p>
        </p:txBody>
      </p:sp>
      <p:pic>
        <p:nvPicPr>
          <p:cNvPr id="8" name="Picture 2" descr="Get a Computer Science Degree - GIF - Imgur">
            <a:extLst>
              <a:ext uri="{FF2B5EF4-FFF2-40B4-BE49-F238E27FC236}">
                <a16:creationId xmlns:a16="http://schemas.microsoft.com/office/drawing/2014/main" id="{368A8929-41B5-B95E-DA65-6CB8B61B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3496" y="2754200"/>
            <a:ext cx="2333621" cy="2286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kstniOkvir 9">
            <a:extLst>
              <a:ext uri="{FF2B5EF4-FFF2-40B4-BE49-F238E27FC236}">
                <a16:creationId xmlns:a16="http://schemas.microsoft.com/office/drawing/2014/main" id="{6DC6301E-3855-2BBE-47CA-6D31E56D0B67}"/>
              </a:ext>
            </a:extLst>
          </p:cNvPr>
          <p:cNvSpPr txBox="1"/>
          <p:nvPr/>
        </p:nvSpPr>
        <p:spPr>
          <a:xfrm>
            <a:off x="343850" y="1712524"/>
            <a:ext cx="295834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YOUR HONEST REACTION RIGHT NOW: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FCEBE2A-91A6-7C70-68F9-298B3C7DEF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658962"/>
            <a:ext cx="7729724" cy="1188720"/>
          </a:xfrm>
        </p:spPr>
        <p:txBody>
          <a:bodyPr/>
          <a:lstStyle/>
          <a:p>
            <a:pPr lvl="0"/>
            <a:r>
              <a:rPr lang="hr-HR" b="1"/>
              <a:t>Korišteni alati</a:t>
            </a:r>
          </a:p>
        </p:txBody>
      </p:sp>
      <p:sp>
        <p:nvSpPr>
          <p:cNvPr id="3" name="Pravokutnik 5">
            <a:extLst>
              <a:ext uri="{FF2B5EF4-FFF2-40B4-BE49-F238E27FC236}">
                <a16:creationId xmlns:a16="http://schemas.microsoft.com/office/drawing/2014/main" id="{E123FD24-9A1A-CE0E-B4F7-386F7078FA93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4" name="TekstniOkvir 6">
            <a:extLst>
              <a:ext uri="{FF2B5EF4-FFF2-40B4-BE49-F238E27FC236}">
                <a16:creationId xmlns:a16="http://schemas.microsoft.com/office/drawing/2014/main" id="{0CBFECD0-F643-65F4-27B1-A5BB2153E6F2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5" name="TekstniOkvir 7">
            <a:extLst>
              <a:ext uri="{FF2B5EF4-FFF2-40B4-BE49-F238E27FC236}">
                <a16:creationId xmlns:a16="http://schemas.microsoft.com/office/drawing/2014/main" id="{2D082545-5B97-96C7-4369-B0A0503D2DB1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3</a:t>
            </a:r>
          </a:p>
        </p:txBody>
      </p:sp>
      <p:pic>
        <p:nvPicPr>
          <p:cNvPr id="6" name="Slika 3">
            <a:extLst>
              <a:ext uri="{FF2B5EF4-FFF2-40B4-BE49-F238E27FC236}">
                <a16:creationId xmlns:a16="http://schemas.microsoft.com/office/drawing/2014/main" id="{06A56897-01DF-AD70-429D-8668FD37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317903"/>
            <a:ext cx="2526999" cy="2526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kstniOkvir 8">
            <a:extLst>
              <a:ext uri="{FF2B5EF4-FFF2-40B4-BE49-F238E27FC236}">
                <a16:creationId xmlns:a16="http://schemas.microsoft.com/office/drawing/2014/main" id="{9731595E-52C6-279D-B778-F1880080A82F}"/>
              </a:ext>
            </a:extLst>
          </p:cNvPr>
          <p:cNvSpPr txBox="1"/>
          <p:nvPr/>
        </p:nvSpPr>
        <p:spPr>
          <a:xfrm>
            <a:off x="2231136" y="4844902"/>
            <a:ext cx="261466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1.1 Slika: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Programski jezik C</a:t>
            </a:r>
          </a:p>
        </p:txBody>
      </p:sp>
      <p:sp>
        <p:nvSpPr>
          <p:cNvPr id="8" name="AutoShape 4" descr="Vim (text editor) - Wikipedia">
            <a:extLst>
              <a:ext uri="{FF2B5EF4-FFF2-40B4-BE49-F238E27FC236}">
                <a16:creationId xmlns:a16="http://schemas.microsoft.com/office/drawing/2014/main" id="{4FE35C6C-9DD7-C1A2-865B-1433B65BC1D3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000000"/>
              </a:solidFill>
              <a:uFillTx/>
              <a:latin typeface="Gill Sans MT"/>
            </a:endParaRPr>
          </a:p>
        </p:txBody>
      </p:sp>
      <p:pic>
        <p:nvPicPr>
          <p:cNvPr id="9" name="Slika 11">
            <a:extLst>
              <a:ext uri="{FF2B5EF4-FFF2-40B4-BE49-F238E27FC236}">
                <a16:creationId xmlns:a16="http://schemas.microsoft.com/office/drawing/2014/main" id="{ACAC8490-ABFE-02BB-1793-C7F24D10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861" y="2378665"/>
            <a:ext cx="2522363" cy="2526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kstniOkvir 12">
            <a:extLst>
              <a:ext uri="{FF2B5EF4-FFF2-40B4-BE49-F238E27FC236}">
                <a16:creationId xmlns:a16="http://schemas.microsoft.com/office/drawing/2014/main" id="{085FE0A3-707C-5EF0-D019-2B09CF774033}"/>
              </a:ext>
            </a:extLst>
          </p:cNvPr>
          <p:cNvSpPr txBox="1"/>
          <p:nvPr/>
        </p:nvSpPr>
        <p:spPr>
          <a:xfrm>
            <a:off x="7642399" y="4844902"/>
            <a:ext cx="231382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1.2 Slika: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Vim Text Editor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851C0C0-E8A5-06BD-C8C3-5728D9B1BE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658130"/>
            <a:ext cx="7729724" cy="1188720"/>
          </a:xfrm>
        </p:spPr>
        <p:txBody>
          <a:bodyPr/>
          <a:lstStyle/>
          <a:p>
            <a:pPr lvl="0"/>
            <a:r>
              <a:rPr lang="hr-HR" b="1"/>
              <a:t>Stanični Automati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487D0B6-2F0E-8A06-ED6F-ADD1F9326AA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5144" y="2524429"/>
            <a:ext cx="7729724" cy="3101983"/>
          </a:xfrm>
        </p:spPr>
        <p:txBody>
          <a:bodyPr/>
          <a:lstStyle/>
          <a:p>
            <a:pPr lvl="0"/>
            <a:r>
              <a:rPr lang="hr-HR" sz="2800" dirty="0"/>
              <a:t>eng. </a:t>
            </a:r>
            <a:r>
              <a:rPr lang="hr-HR" sz="2800" i="1" dirty="0" err="1"/>
              <a:t>Cellular</a:t>
            </a:r>
            <a:r>
              <a:rPr lang="hr-HR" sz="2800" i="1" dirty="0"/>
              <a:t> Automata</a:t>
            </a:r>
          </a:p>
          <a:p>
            <a:pPr lvl="0"/>
            <a:r>
              <a:rPr lang="hr-HR" sz="2800" i="1" dirty="0"/>
              <a:t>Grid </a:t>
            </a:r>
            <a:r>
              <a:rPr lang="hr-HR" sz="2800" i="1" dirty="0" err="1"/>
              <a:t>of</a:t>
            </a:r>
            <a:r>
              <a:rPr lang="hr-HR" sz="2800" i="1" dirty="0"/>
              <a:t> </a:t>
            </a:r>
            <a:r>
              <a:rPr lang="hr-HR" sz="2800" i="1" dirty="0" err="1"/>
              <a:t>cells</a:t>
            </a:r>
            <a:r>
              <a:rPr lang="hr-HR" sz="2800" i="1" dirty="0"/>
              <a:t> </a:t>
            </a:r>
          </a:p>
          <a:p>
            <a:pPr lvl="0"/>
            <a:r>
              <a:rPr lang="hr-HR" sz="2800" dirty="0"/>
              <a:t>Najpoznatiji: </a:t>
            </a:r>
            <a:r>
              <a:rPr lang="hr-HR" sz="2800" i="1" dirty="0" err="1"/>
              <a:t>Conway’s</a:t>
            </a:r>
            <a:r>
              <a:rPr lang="hr-HR" sz="2800" i="1" dirty="0"/>
              <a:t> Game </a:t>
            </a:r>
            <a:r>
              <a:rPr lang="hr-HR" sz="2800" i="1" dirty="0" err="1"/>
              <a:t>of</a:t>
            </a:r>
            <a:r>
              <a:rPr lang="hr-HR" sz="2800" i="1" dirty="0"/>
              <a:t> Life</a:t>
            </a:r>
            <a:r>
              <a:rPr lang="hr-HR" sz="2800" dirty="0"/>
              <a:t> </a:t>
            </a:r>
          </a:p>
        </p:txBody>
      </p:sp>
      <p:sp>
        <p:nvSpPr>
          <p:cNvPr id="4" name="Pravokutnik 5">
            <a:extLst>
              <a:ext uri="{FF2B5EF4-FFF2-40B4-BE49-F238E27FC236}">
                <a16:creationId xmlns:a16="http://schemas.microsoft.com/office/drawing/2014/main" id="{801A567E-2848-7110-EFA6-D03AB60E9FDB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5" name="TekstniOkvir 6">
            <a:extLst>
              <a:ext uri="{FF2B5EF4-FFF2-40B4-BE49-F238E27FC236}">
                <a16:creationId xmlns:a16="http://schemas.microsoft.com/office/drawing/2014/main" id="{EF33C9BC-2612-78C1-87C6-E82A2D55DB96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6" name="TekstniOkvir 7">
            <a:extLst>
              <a:ext uri="{FF2B5EF4-FFF2-40B4-BE49-F238E27FC236}">
                <a16:creationId xmlns:a16="http://schemas.microsoft.com/office/drawing/2014/main" id="{5D9DD78B-D0F6-39AE-B41A-D73E57783FDA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4</a:t>
            </a:r>
          </a:p>
        </p:txBody>
      </p:sp>
      <p:pic>
        <p:nvPicPr>
          <p:cNvPr id="7" name="Slika 8">
            <a:extLst>
              <a:ext uri="{FF2B5EF4-FFF2-40B4-BE49-F238E27FC236}">
                <a16:creationId xmlns:a16="http://schemas.microsoft.com/office/drawing/2014/main" id="{83CB22BE-E9A3-6544-0A5C-D57EF035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136" y="2022159"/>
            <a:ext cx="2869716" cy="28587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kstniOkvir 9">
            <a:extLst>
              <a:ext uri="{FF2B5EF4-FFF2-40B4-BE49-F238E27FC236}">
                <a16:creationId xmlns:a16="http://schemas.microsoft.com/office/drawing/2014/main" id="{F003F868-86DA-76EA-1FB1-02AF33D830B7}"/>
              </a:ext>
            </a:extLst>
          </p:cNvPr>
          <p:cNvSpPr txBox="1"/>
          <p:nvPr/>
        </p:nvSpPr>
        <p:spPr>
          <a:xfrm>
            <a:off x="7957136" y="5119423"/>
            <a:ext cx="286971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2.1.1 Slika: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 dirty="0">
                <a:solidFill>
                  <a:srgbClr val="000000"/>
                </a:solidFill>
                <a:uFillTx/>
                <a:latin typeface="Gill Sans MT"/>
              </a:rPr>
              <a:t>Primjer staničnog automata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E4461F-ABCC-F5F7-4698-F50E90EF77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493593"/>
            <a:ext cx="7729724" cy="1188720"/>
          </a:xfrm>
        </p:spPr>
        <p:txBody>
          <a:bodyPr/>
          <a:lstStyle/>
          <a:p>
            <a:pPr lvl="0"/>
            <a:r>
              <a:rPr lang="hr-HR" b="1"/>
              <a:t>Conway’s game of life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421E01-4746-3EED-7FBC-AA38483616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91814" y="2453710"/>
            <a:ext cx="7729724" cy="3101983"/>
          </a:xfrm>
        </p:spPr>
        <p:txBody>
          <a:bodyPr/>
          <a:lstStyle/>
          <a:p>
            <a:pPr lvl="0"/>
            <a:r>
              <a:rPr lang="hr-HR" sz="2800" dirty="0"/>
              <a:t>1970. godine</a:t>
            </a:r>
          </a:p>
          <a:p>
            <a:pPr lvl="0"/>
            <a:r>
              <a:rPr lang="hr-HR" sz="2800" dirty="0"/>
              <a:t>Matematičar John H. </a:t>
            </a:r>
            <a:r>
              <a:rPr lang="hr-HR" sz="2800" dirty="0" err="1"/>
              <a:t>Conway</a:t>
            </a:r>
            <a:endParaRPr lang="hr-HR" sz="2800" dirty="0"/>
          </a:p>
          <a:p>
            <a:pPr lvl="0"/>
            <a:r>
              <a:rPr lang="hr-HR" sz="2800" i="1" dirty="0"/>
              <a:t>Zero Player Game</a:t>
            </a:r>
          </a:p>
          <a:p>
            <a:pPr lvl="0"/>
            <a:r>
              <a:rPr lang="hr-HR" sz="2800" dirty="0"/>
              <a:t>Turing </a:t>
            </a:r>
            <a:r>
              <a:rPr lang="hr-HR" sz="2800" dirty="0" err="1"/>
              <a:t>complete</a:t>
            </a:r>
            <a:endParaRPr lang="hr-HR" sz="2800" dirty="0"/>
          </a:p>
        </p:txBody>
      </p:sp>
      <p:sp>
        <p:nvSpPr>
          <p:cNvPr id="4" name="Pravokutnik 5">
            <a:extLst>
              <a:ext uri="{FF2B5EF4-FFF2-40B4-BE49-F238E27FC236}">
                <a16:creationId xmlns:a16="http://schemas.microsoft.com/office/drawing/2014/main" id="{AD87673F-79BD-D2D2-DBF6-C93DE0F36AE6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5" name="TekstniOkvir 6">
            <a:extLst>
              <a:ext uri="{FF2B5EF4-FFF2-40B4-BE49-F238E27FC236}">
                <a16:creationId xmlns:a16="http://schemas.microsoft.com/office/drawing/2014/main" id="{65542BEE-9BE2-6136-25E1-5C234224CE53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6" name="TekstniOkvir 7">
            <a:extLst>
              <a:ext uri="{FF2B5EF4-FFF2-40B4-BE49-F238E27FC236}">
                <a16:creationId xmlns:a16="http://schemas.microsoft.com/office/drawing/2014/main" id="{1DA737D9-19AB-FE6F-C223-9B08EAAB9215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5</a:t>
            </a:r>
          </a:p>
        </p:txBody>
      </p:sp>
      <p:pic>
        <p:nvPicPr>
          <p:cNvPr id="7" name="Slika 3">
            <a:extLst>
              <a:ext uri="{FF2B5EF4-FFF2-40B4-BE49-F238E27FC236}">
                <a16:creationId xmlns:a16="http://schemas.microsoft.com/office/drawing/2014/main" id="{3BF8D73A-4790-0B99-548D-5E2C5E22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2005014"/>
            <a:ext cx="2887711" cy="33689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kstniOkvir 8">
            <a:extLst>
              <a:ext uri="{FF2B5EF4-FFF2-40B4-BE49-F238E27FC236}">
                <a16:creationId xmlns:a16="http://schemas.microsoft.com/office/drawing/2014/main" id="{D51AC2D4-D6A2-E3DD-3A1A-E6E50E2B9735}"/>
              </a:ext>
            </a:extLst>
          </p:cNvPr>
          <p:cNvSpPr txBox="1"/>
          <p:nvPr/>
        </p:nvSpPr>
        <p:spPr>
          <a:xfrm>
            <a:off x="8517005" y="5499539"/>
            <a:ext cx="2887711" cy="64586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2.1.2 Slika: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John Horton Conway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8A16C6-7492-318A-F02F-75CC64D8BA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476832"/>
            <a:ext cx="7729724" cy="1188720"/>
          </a:xfrm>
        </p:spPr>
        <p:txBody>
          <a:bodyPr/>
          <a:lstStyle/>
          <a:p>
            <a:pPr lvl="0"/>
            <a:r>
              <a:rPr lang="hr-HR" b="1"/>
              <a:t>Pravila igre:</a:t>
            </a:r>
          </a:p>
        </p:txBody>
      </p:sp>
      <p:sp>
        <p:nvSpPr>
          <p:cNvPr id="3" name="Pravokutnik 5">
            <a:extLst>
              <a:ext uri="{FF2B5EF4-FFF2-40B4-BE49-F238E27FC236}">
                <a16:creationId xmlns:a16="http://schemas.microsoft.com/office/drawing/2014/main" id="{A491C5F7-3B1E-313D-23EB-E07BC5367ADE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4" name="TekstniOkvir 6">
            <a:extLst>
              <a:ext uri="{FF2B5EF4-FFF2-40B4-BE49-F238E27FC236}">
                <a16:creationId xmlns:a16="http://schemas.microsoft.com/office/drawing/2014/main" id="{498B8FD5-53C1-C187-FD12-E2F55CDAE5BA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5" name="TekstniOkvir 7">
            <a:extLst>
              <a:ext uri="{FF2B5EF4-FFF2-40B4-BE49-F238E27FC236}">
                <a16:creationId xmlns:a16="http://schemas.microsoft.com/office/drawing/2014/main" id="{3A011C91-587D-9524-25A2-E8F6A62C5D57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6</a:t>
            </a:r>
          </a:p>
        </p:txBody>
      </p:sp>
      <p:sp>
        <p:nvSpPr>
          <p:cNvPr id="6" name="Rezervirano mjesto sadržaja 4">
            <a:extLst>
              <a:ext uri="{FF2B5EF4-FFF2-40B4-BE49-F238E27FC236}">
                <a16:creationId xmlns:a16="http://schemas.microsoft.com/office/drawing/2014/main" id="{18101E87-BB93-D6C2-9CE2-11346994F09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7891" y="2076227"/>
            <a:ext cx="10936224" cy="3817080"/>
          </a:xfrm>
        </p:spPr>
        <p:txBody>
          <a:bodyPr>
            <a:noAutofit/>
          </a:bodyPr>
          <a:lstStyle/>
          <a:p>
            <a:pPr marL="400050" lvl="0" indent="-400050">
              <a:buFont typeface="Gill Sans MT"/>
              <a:buAutoNum type="romanUcPeriod"/>
            </a:pPr>
            <a:r>
              <a:rPr lang="hr-HR" sz="2800" dirty="0"/>
              <a:t>Svaka živa stanica s manje od dva živa susjeda umire, zbog nenaseljenosti.</a:t>
            </a:r>
          </a:p>
          <a:p>
            <a:pPr marL="400050" lvl="0" indent="-400050">
              <a:buFont typeface="Gill Sans MT"/>
              <a:buAutoNum type="romanUcPeriod"/>
            </a:pPr>
            <a:r>
              <a:rPr lang="hr-HR" sz="2800" dirty="0"/>
              <a:t>Svaka živa stanica s dva ili tri živa susjeda ostaje postojati u sljedećoj generaciji.</a:t>
            </a:r>
          </a:p>
          <a:p>
            <a:pPr marL="400050" lvl="0" indent="-400050">
              <a:buFont typeface="Gill Sans MT"/>
              <a:buAutoNum type="romanUcPeriod"/>
            </a:pPr>
            <a:r>
              <a:rPr lang="hr-HR" sz="2800" dirty="0"/>
              <a:t>Svaka živa stanica s više od tri živa susjeda umire, zbog prenaseljenosti.</a:t>
            </a:r>
          </a:p>
          <a:p>
            <a:pPr marL="400050" lvl="0" indent="-400050">
              <a:buFont typeface="Gill Sans MT"/>
              <a:buAutoNum type="romanUcPeriod"/>
            </a:pPr>
            <a:r>
              <a:rPr lang="hr-HR" sz="2800" dirty="0"/>
              <a:t>Svaka mrtva stanica s točno tri živa susjeda postaje živuća stanica, zbog razmnožavanja.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utnik 5">
            <a:extLst>
              <a:ext uri="{FF2B5EF4-FFF2-40B4-BE49-F238E27FC236}">
                <a16:creationId xmlns:a16="http://schemas.microsoft.com/office/drawing/2014/main" id="{9AA39409-582E-71CF-E7D7-D092C6956D5D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4" name="TekstniOkvir 6">
            <a:extLst>
              <a:ext uri="{FF2B5EF4-FFF2-40B4-BE49-F238E27FC236}">
                <a16:creationId xmlns:a16="http://schemas.microsoft.com/office/drawing/2014/main" id="{3CA55C4E-06AE-FA94-1595-DC25C1AE9A22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5" name="TekstniOkvir 7">
            <a:extLst>
              <a:ext uri="{FF2B5EF4-FFF2-40B4-BE49-F238E27FC236}">
                <a16:creationId xmlns:a16="http://schemas.microsoft.com/office/drawing/2014/main" id="{B647B970-F449-AF8E-FB40-F31BF52CEE0B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dirty="0">
                <a:solidFill>
                  <a:srgbClr val="FFFFFF"/>
                </a:solidFill>
                <a:latin typeface="Gill Sans MT"/>
              </a:rPr>
              <a:t>7</a:t>
            </a:r>
            <a:endParaRPr lang="hr-HR" sz="14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7602687A-2885-4A9D-8966-255235F2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8" y="0"/>
            <a:ext cx="11056644" cy="5521749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4254F67A-776E-45B2-BB9B-755C594763CA}"/>
              </a:ext>
            </a:extLst>
          </p:cNvPr>
          <p:cNvSpPr txBox="1"/>
          <p:nvPr/>
        </p:nvSpPr>
        <p:spPr>
          <a:xfrm>
            <a:off x="5095873" y="5634439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/>
              <a:t>2.2.1 Slika:</a:t>
            </a:r>
          </a:p>
          <a:p>
            <a:pPr algn="ctr"/>
            <a:r>
              <a:rPr lang="hr-HR" b="1" dirty="0"/>
              <a:t> Pravila igre</a:t>
            </a:r>
          </a:p>
        </p:txBody>
      </p:sp>
    </p:spTree>
    <p:extLst>
      <p:ext uri="{BB962C8B-B14F-4D97-AF65-F5344CB8AC3E}">
        <p14:creationId xmlns:p14="http://schemas.microsoft.com/office/powerpoint/2010/main" val="399446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4F038E8-35C7-FC78-6598-7D7775504B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265441"/>
            <a:ext cx="7729724" cy="1188720"/>
          </a:xfrm>
        </p:spPr>
        <p:txBody>
          <a:bodyPr/>
          <a:lstStyle/>
          <a:p>
            <a:pPr lvl="0"/>
            <a:r>
              <a:rPr lang="hr-HR" b="1" dirty="0"/>
              <a:t>Najpoznatiji uzorci:</a:t>
            </a:r>
          </a:p>
        </p:txBody>
      </p:sp>
      <p:pic>
        <p:nvPicPr>
          <p:cNvPr id="3" name="Rezervirano mjesto sadržaja 8" descr="Slika na kojoj se prikazuje kvadrat, Trokut, uzorak, simetrija&#10;&#10;Opis je automatski generiran">
            <a:extLst>
              <a:ext uri="{FF2B5EF4-FFF2-40B4-BE49-F238E27FC236}">
                <a16:creationId xmlns:a16="http://schemas.microsoft.com/office/drawing/2014/main" id="{B19DB7F9-4D08-006E-084D-263C4922D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50" y="1708318"/>
            <a:ext cx="1695453" cy="1390646"/>
          </a:xfrm>
        </p:spPr>
      </p:pic>
      <p:sp>
        <p:nvSpPr>
          <p:cNvPr id="4" name="Pravokutnik 5">
            <a:extLst>
              <a:ext uri="{FF2B5EF4-FFF2-40B4-BE49-F238E27FC236}">
                <a16:creationId xmlns:a16="http://schemas.microsoft.com/office/drawing/2014/main" id="{AB7C3984-FE8F-F042-6892-3D96C42B09D0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5" name="TekstniOkvir 6">
            <a:extLst>
              <a:ext uri="{FF2B5EF4-FFF2-40B4-BE49-F238E27FC236}">
                <a16:creationId xmlns:a16="http://schemas.microsoft.com/office/drawing/2014/main" id="{E0E9149E-3029-F9EB-1B2D-D0B8062D3C20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6" name="TekstniOkvir 7">
            <a:extLst>
              <a:ext uri="{FF2B5EF4-FFF2-40B4-BE49-F238E27FC236}">
                <a16:creationId xmlns:a16="http://schemas.microsoft.com/office/drawing/2014/main" id="{80F5C4BB-E63A-E16B-FC2B-0342B3DBB0F5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dirty="0">
                <a:solidFill>
                  <a:srgbClr val="FFFFFF"/>
                </a:solidFill>
                <a:latin typeface="Gill Sans MT"/>
              </a:rPr>
              <a:t>8</a:t>
            </a:r>
            <a:endParaRPr lang="hr-HR" sz="14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</p:txBody>
      </p:sp>
      <p:pic>
        <p:nvPicPr>
          <p:cNvPr id="7" name="Slika 14" descr="Slika na kojoj se prikazuje kvadrat, Trokut, crta, uzorak&#10;&#10;Opis je automatski generiran">
            <a:extLst>
              <a:ext uri="{FF2B5EF4-FFF2-40B4-BE49-F238E27FC236}">
                <a16:creationId xmlns:a16="http://schemas.microsoft.com/office/drawing/2014/main" id="{F3931E56-A4F1-CE37-8E32-F5F1A727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0" y="3529904"/>
            <a:ext cx="1390646" cy="781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Slika 16" descr="Slika na kojoj se prikazuje kvadrat, Trokut, uzorak, simetrija&#10;&#10;Opis je automatski generiran">
            <a:extLst>
              <a:ext uri="{FF2B5EF4-FFF2-40B4-BE49-F238E27FC236}">
                <a16:creationId xmlns:a16="http://schemas.microsoft.com/office/drawing/2014/main" id="{30C5977B-DEF9-8EF0-8BFB-4436E214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895" y="3429000"/>
            <a:ext cx="800100" cy="800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Slika 18" descr="Slika na kojoj se prikazuje kvadrat, uzorak, Trokut, simetrija&#10;&#10;Opis je automatski generiran">
            <a:extLst>
              <a:ext uri="{FF2B5EF4-FFF2-40B4-BE49-F238E27FC236}">
                <a16:creationId xmlns:a16="http://schemas.microsoft.com/office/drawing/2014/main" id="{D22D2C01-5073-5847-C9A4-3952DA1EB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870" y="1828306"/>
            <a:ext cx="1200150" cy="9334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Slika 20" descr="Slika na kojoj se prikazuje kvadrat, Trokut, simetrija, uzorak&#10;&#10;Opis je automatski generiran">
            <a:extLst>
              <a:ext uri="{FF2B5EF4-FFF2-40B4-BE49-F238E27FC236}">
                <a16:creationId xmlns:a16="http://schemas.microsoft.com/office/drawing/2014/main" id="{B7F12C50-F8E8-60B5-1F88-CE479873E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471" y="3391537"/>
            <a:ext cx="933446" cy="9334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Slika 22" descr="Slika na kojoj se prikazuje kvadrat, Trokut, uzorak, simetrija&#10;&#10;Opis je automatski generiran">
            <a:extLst>
              <a:ext uri="{FF2B5EF4-FFF2-40B4-BE49-F238E27FC236}">
                <a16:creationId xmlns:a16="http://schemas.microsoft.com/office/drawing/2014/main" id="{E805E40E-2DDE-C17F-8322-2F4EFF003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901" y="3438528"/>
            <a:ext cx="933446" cy="781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Slika 24" descr="Slika na kojoj se prikazuje kvadrat, Trokut, crta, zgrada&#10;&#10;Opis je automatski generiran">
            <a:extLst>
              <a:ext uri="{FF2B5EF4-FFF2-40B4-BE49-F238E27FC236}">
                <a16:creationId xmlns:a16="http://schemas.microsoft.com/office/drawing/2014/main" id="{027FD7FC-268C-B3B3-9A0F-61DD18C66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310" y="1866656"/>
            <a:ext cx="1057768" cy="10577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Slika 26" descr="Slika na kojoj se prikazuje kvadrat, zgrada, Trokut, simetrija&#10;&#10;Opis je automatski generiran">
            <a:extLst>
              <a:ext uri="{FF2B5EF4-FFF2-40B4-BE49-F238E27FC236}">
                <a16:creationId xmlns:a16="http://schemas.microsoft.com/office/drawing/2014/main" id="{8BF0F32F-F587-9396-0C50-54C2DB8927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2079" y="1974070"/>
            <a:ext cx="851370" cy="85137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Slika 28" descr="Slika na kojoj se prikazuje kvadrat, Trokut, simetrija, uzorak&#10;&#10;Opis je automatski generiran">
            <a:extLst>
              <a:ext uri="{FF2B5EF4-FFF2-40B4-BE49-F238E27FC236}">
                <a16:creationId xmlns:a16="http://schemas.microsoft.com/office/drawing/2014/main" id="{1DCE9A99-0A59-8206-8163-964149CE97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2893" y="1828306"/>
            <a:ext cx="1057768" cy="10577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Slika 30" descr="Slika na kojoj se prikazuje kvadrat, Trokut, crta, uzorak&#10;&#10;Opis je automatski generiran">
            <a:extLst>
              <a:ext uri="{FF2B5EF4-FFF2-40B4-BE49-F238E27FC236}">
                <a16:creationId xmlns:a16="http://schemas.microsoft.com/office/drawing/2014/main" id="{9F979848-0B79-4272-A50E-D2533F1A57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14448" y="1821539"/>
            <a:ext cx="2089733" cy="10577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Slika 32" descr="Slika na kojoj se prikazuje kvadrat, Trokut, uzorak, simetrija&#10;&#10;Opis je automatski generiran">
            <a:extLst>
              <a:ext uri="{FF2B5EF4-FFF2-40B4-BE49-F238E27FC236}">
                <a16:creationId xmlns:a16="http://schemas.microsoft.com/office/drawing/2014/main" id="{1A8BF0FC-4981-FD82-5712-E355F901C4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3774" y="3350187"/>
            <a:ext cx="1057768" cy="10577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Slika 34" descr="Slika na kojoj se prikazuje kvadrat, Trokut, zgrada, simetrija&#10;&#10;Opis je automatski generiran">
            <a:extLst>
              <a:ext uri="{FF2B5EF4-FFF2-40B4-BE49-F238E27FC236}">
                <a16:creationId xmlns:a16="http://schemas.microsoft.com/office/drawing/2014/main" id="{D4B538D5-F672-DF17-4035-4B1AD88929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5471" y="4820442"/>
            <a:ext cx="781053" cy="7810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Slika 36" descr="Slika na kojoj se prikazuje crta, kvadrat, Trokut, tekst&#10;&#10;Opis je automatski generiran">
            <a:extLst>
              <a:ext uri="{FF2B5EF4-FFF2-40B4-BE49-F238E27FC236}">
                <a16:creationId xmlns:a16="http://schemas.microsoft.com/office/drawing/2014/main" id="{1E8539A1-F2D1-983C-3F8E-FFB83FE691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2935" y="4468325"/>
            <a:ext cx="4762496" cy="13906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Slika 38" descr="Slika na kojoj se prikazuje kvadrat, Trokut, simetrija, uzorak&#10;&#10;Opis je automatski generiran">
            <a:extLst>
              <a:ext uri="{FF2B5EF4-FFF2-40B4-BE49-F238E27FC236}">
                <a16:creationId xmlns:a16="http://schemas.microsoft.com/office/drawing/2014/main" id="{5F246C7F-FC7E-72BC-601C-6DE40A8F3A0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9832" y="4622730"/>
            <a:ext cx="1543050" cy="1238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Slika 40" descr="Slika na kojoj se prikazuje kvadrat, Trokut, uzorak, simetrija&#10;&#10;Opis je automatski generiran">
            <a:extLst>
              <a:ext uri="{FF2B5EF4-FFF2-40B4-BE49-F238E27FC236}">
                <a16:creationId xmlns:a16="http://schemas.microsoft.com/office/drawing/2014/main" id="{AFA80AF6-6377-65A9-43C9-F8D2A76C41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6399" y="3363464"/>
            <a:ext cx="1085850" cy="10858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Slika 42" descr="Slika na kojoj se prikazuje kvadrat, uzorak, simetrija, Trokut&#10;&#10;Opis je automatski generiran">
            <a:extLst>
              <a:ext uri="{FF2B5EF4-FFF2-40B4-BE49-F238E27FC236}">
                <a16:creationId xmlns:a16="http://schemas.microsoft.com/office/drawing/2014/main" id="{B1E9DCD9-F2ED-DC49-8968-513976036A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25092" y="4647812"/>
            <a:ext cx="1304921" cy="1304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BA2FEC-17D2-8334-F203-AB4B1506B29F}"/>
              </a:ext>
            </a:extLst>
          </p:cNvPr>
          <p:cNvSpPr txBox="1"/>
          <p:nvPr/>
        </p:nvSpPr>
        <p:spPr>
          <a:xfrm>
            <a:off x="4020493" y="5899103"/>
            <a:ext cx="41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18"/>
              </a:rPr>
              <a:t>https://conwaylife.appspot.com/library/</a:t>
            </a: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zervirano mjesto sadržaja 4" descr="Slika na kojoj se prikazuje dijagram, piksel&#10;&#10;Opis je automatski generiran">
            <a:extLst>
              <a:ext uri="{FF2B5EF4-FFF2-40B4-BE49-F238E27FC236}">
                <a16:creationId xmlns:a16="http://schemas.microsoft.com/office/drawing/2014/main" id="{7909882F-96CA-65B8-5C74-49323EDA1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597" y="766815"/>
            <a:ext cx="7010403" cy="5047488"/>
          </a:xfrm>
        </p:spPr>
      </p:pic>
      <p:sp>
        <p:nvSpPr>
          <p:cNvPr id="3" name="Pravokutnik 5">
            <a:extLst>
              <a:ext uri="{FF2B5EF4-FFF2-40B4-BE49-F238E27FC236}">
                <a16:creationId xmlns:a16="http://schemas.microsoft.com/office/drawing/2014/main" id="{9AA39409-582E-71CF-E7D7-D092C6956D5D}"/>
              </a:ext>
            </a:extLst>
          </p:cNvPr>
          <p:cNvSpPr/>
          <p:nvPr/>
        </p:nvSpPr>
        <p:spPr>
          <a:xfrm>
            <a:off x="0" y="6303983"/>
            <a:ext cx="12191996" cy="575532"/>
          </a:xfrm>
          <a:prstGeom prst="rect">
            <a:avLst/>
          </a:prstGeom>
          <a:solidFill>
            <a:srgbClr val="524C44"/>
          </a:solidFill>
          <a:ln w="12701" cap="flat">
            <a:solidFill>
              <a:srgbClr val="B5761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hr-HR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4" name="TekstniOkvir 6">
            <a:extLst>
              <a:ext uri="{FF2B5EF4-FFF2-40B4-BE49-F238E27FC236}">
                <a16:creationId xmlns:a16="http://schemas.microsoft.com/office/drawing/2014/main" id="{3CA55C4E-06AE-FA94-1595-DC25C1AE9A22}"/>
              </a:ext>
            </a:extLst>
          </p:cNvPr>
          <p:cNvSpPr txBox="1"/>
          <p:nvPr/>
        </p:nvSpPr>
        <p:spPr>
          <a:xfrm>
            <a:off x="5230011" y="6416673"/>
            <a:ext cx="1731983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rPr>
              <a:t>Strukture Podataka</a:t>
            </a:r>
          </a:p>
        </p:txBody>
      </p:sp>
      <p:sp>
        <p:nvSpPr>
          <p:cNvPr id="5" name="TekstniOkvir 7">
            <a:extLst>
              <a:ext uri="{FF2B5EF4-FFF2-40B4-BE49-F238E27FC236}">
                <a16:creationId xmlns:a16="http://schemas.microsoft.com/office/drawing/2014/main" id="{B647B970-F449-AF8E-FB40-F31BF52CEE0B}"/>
              </a:ext>
            </a:extLst>
          </p:cNvPr>
          <p:cNvSpPr txBox="1"/>
          <p:nvPr/>
        </p:nvSpPr>
        <p:spPr>
          <a:xfrm>
            <a:off x="11434334" y="6417140"/>
            <a:ext cx="59794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400" dirty="0">
                <a:solidFill>
                  <a:srgbClr val="FFFFFF"/>
                </a:solidFill>
                <a:latin typeface="Gill Sans MT"/>
              </a:rPr>
              <a:t>9</a:t>
            </a:r>
            <a:endParaRPr lang="hr-HR" sz="1400" b="0" i="0" u="none" strike="noStrike" kern="1200" cap="none" spc="0" baseline="0" dirty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6" name="TekstniOkvir 9">
            <a:extLst>
              <a:ext uri="{FF2B5EF4-FFF2-40B4-BE49-F238E27FC236}">
                <a16:creationId xmlns:a16="http://schemas.microsoft.com/office/drawing/2014/main" id="{B8263634-32D4-3DCE-AB7D-CB0F9947AEA9}"/>
              </a:ext>
            </a:extLst>
          </p:cNvPr>
          <p:cNvSpPr txBox="1"/>
          <p:nvPr/>
        </p:nvSpPr>
        <p:spPr>
          <a:xfrm>
            <a:off x="8973354" y="2644234"/>
            <a:ext cx="246097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2.3 Slika: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hr-HR" sz="1800" b="1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rPr>
              <a:t>Gosper Glider Gun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TM03457444%5b%5bfn=Temeljno%5d%5d</Template>
  <TotalTime>295</TotalTime>
  <Words>411</Words>
  <Application>Microsoft Macintosh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Paket</vt:lpstr>
      <vt:lpstr>PowerPoint Presentation</vt:lpstr>
      <vt:lpstr>Sadržaj:</vt:lpstr>
      <vt:lpstr>Korišteni alati</vt:lpstr>
      <vt:lpstr>Stanični Automati</vt:lpstr>
      <vt:lpstr>Conway’s game of life</vt:lpstr>
      <vt:lpstr>Pravila igre:</vt:lpstr>
      <vt:lpstr>PowerPoint Presentation</vt:lpstr>
      <vt:lpstr>Najpoznatiji uzorci:</vt:lpstr>
      <vt:lpstr>PowerPoint Presentation</vt:lpstr>
      <vt:lpstr>Realizacija u programskom jeziku c</vt:lpstr>
      <vt:lpstr>PowerPoint Presentation</vt:lpstr>
      <vt:lpstr>PowerPoint Presentation</vt:lpstr>
      <vt:lpstr>zaključak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Nena</dc:creator>
  <cp:lastModifiedBy>Nena Tolić</cp:lastModifiedBy>
  <cp:revision>15</cp:revision>
  <dcterms:created xsi:type="dcterms:W3CDTF">2024-12-31T20:28:22Z</dcterms:created>
  <dcterms:modified xsi:type="dcterms:W3CDTF">2025-01-21T09:18:37Z</dcterms:modified>
</cp:coreProperties>
</file>